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68efe1734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68efe1734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68efc706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68efc706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68efc706e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68efc706e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68efc706e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68efc706e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68efc706e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68efc706e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87d32fc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87d32fc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b87d32fc7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b87d32fc7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b87d32fc7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b87d32fc7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68fb873c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68fb873c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8fb873cd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68fb873cd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b229da115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b229da115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68fb873cd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68fb873cd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68fb873cd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68fb873cd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8fdd884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68fdd884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8fdd884a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68fdd884a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44199bd204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44199bd204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b229da115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b229da115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b229da11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b229da11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883c480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883c480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b883c480b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b883c480b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b883c480b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b883c480b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b883c480b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b883c480b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68efe1734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68efe1734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68efe1734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68efe1734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ss-extensions.org/python_apis.html" TargetMode="External"/><Relationship Id="rId4" Type="http://schemas.openxmlformats.org/officeDocument/2006/relationships/image" Target="../media/image20.png"/><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github.com/GMLC-TDC/HELICS-Examples/tree/main/user_guide_examples/misc/gridlabd_example_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dss-extensions.org/python_api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a:t>https://powercybertestbed.ece.iastate.edu/</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PUSH ALL WORK TO GITLAB AND IN VM!!!!!1!!!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Work</a:t>
            </a:r>
            <a:endParaRPr/>
          </a:p>
        </p:txBody>
      </p:sp>
      <p:sp>
        <p:nvSpPr>
          <p:cNvPr id="113" name="Google Shape;113;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More exploring through the other examples, found electric grid simulations in the misc folder. Includes 3 examples, ⅔ include EV controllers. Uses gridlab-d, which isn’t installed, so cannot run. Worth installing to see how it works?</a:t>
            </a:r>
            <a:endParaRPr/>
          </a:p>
          <a:p>
            <a:pPr indent="-342900" lvl="0" marL="457200" rtl="0" algn="l">
              <a:spcBef>
                <a:spcPts val="0"/>
              </a:spcBef>
              <a:spcAft>
                <a:spcPts val="0"/>
              </a:spcAft>
              <a:buSzPts val="1800"/>
              <a:buChar char="●"/>
            </a:pPr>
            <a:r>
              <a:rPr lang="en"/>
              <a:t> Attempted to implement bi-directional communication in the pireceiver and pisender example.</a:t>
            </a:r>
            <a:endParaRPr/>
          </a:p>
          <a:p>
            <a:pPr indent="0" lvl="0" marL="0" rtl="0" algn="l">
              <a:spcBef>
                <a:spcPts val="1200"/>
              </a:spcBef>
              <a:spcAft>
                <a:spcPts val="1200"/>
              </a:spcAft>
              <a:buNone/>
            </a:pPr>
            <a:r>
              <a:t/>
            </a:r>
            <a:endParaRPr/>
          </a:p>
        </p:txBody>
      </p:sp>
      <p:pic>
        <p:nvPicPr>
          <p:cNvPr id="114" name="Google Shape;114;p22"/>
          <p:cNvPicPr preferRelativeResize="0"/>
          <p:nvPr/>
        </p:nvPicPr>
        <p:blipFill>
          <a:blip r:embed="rId3">
            <a:alphaModFix/>
          </a:blip>
          <a:stretch>
            <a:fillRect/>
          </a:stretch>
        </p:blipFill>
        <p:spPr>
          <a:xfrm>
            <a:off x="3378725" y="2850600"/>
            <a:ext cx="4720550" cy="2025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Tyler - Work</a:t>
            </a:r>
            <a:endParaRPr/>
          </a:p>
        </p:txBody>
      </p:sp>
      <p:sp>
        <p:nvSpPr>
          <p:cNvPr id="120" name="Google Shape;12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Got with the team to re-evaluate our plan going forward based on a switch from an emulation to a simulation mindset.</a:t>
            </a:r>
            <a:endParaRPr/>
          </a:p>
          <a:p>
            <a:pPr indent="-342900" lvl="0" marL="457200" rtl="0" algn="l">
              <a:spcBef>
                <a:spcPts val="0"/>
              </a:spcBef>
              <a:spcAft>
                <a:spcPts val="0"/>
              </a:spcAft>
              <a:buSzPts val="1800"/>
              <a:buChar char="●"/>
            </a:pPr>
            <a:r>
              <a:rPr lang="en"/>
              <a:t>Started looking into papers provided from CprE 539 from Stuxnet, the Ukranian grid incident, and an IEEE excerpt from Professor Govindarasu’s reseach to get more of an idea of end outcomes of attacks (opening breakers, false data injection, poor data input validation, etc.) to have better ideas of what red team can accomplish.</a:t>
            </a:r>
            <a:endParaRPr/>
          </a:p>
          <a:p>
            <a:pPr indent="-342900" lvl="0" marL="457200" rtl="0" algn="l">
              <a:spcBef>
                <a:spcPts val="0"/>
              </a:spcBef>
              <a:spcAft>
                <a:spcPts val="0"/>
              </a:spcAft>
              <a:buSzPts val="1800"/>
              <a:buChar char="●"/>
            </a:pPr>
            <a:r>
              <a:rPr lang="en"/>
              <a:t>Also talked with the team about </a:t>
            </a:r>
            <a:r>
              <a:rPr lang="en"/>
              <a:t>possibilities</a:t>
            </a:r>
            <a:r>
              <a:rPr lang="en"/>
              <a:t> such as changing generator values, causing cascading failures due to frequency imbalance, load shedding, etc. and how to accomplish them. Zach and I were thinking about making our own 4 bit control signal to cause certain effects depending on what bits are turned on in the signal.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Tyler - Work</a:t>
            </a:r>
            <a:endParaRPr/>
          </a:p>
        </p:txBody>
      </p:sp>
      <p:sp>
        <p:nvSpPr>
          <p:cNvPr id="126" name="Google Shape;126;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Looking into Pandapower documentation, I found that there are functions for state estimation, which can be affected by false data injection attacks. </a:t>
            </a:r>
            <a:endParaRPr/>
          </a:p>
          <a:p>
            <a:pPr indent="-342900" lvl="0" marL="457200" rtl="0" algn="l">
              <a:spcBef>
                <a:spcPts val="0"/>
              </a:spcBef>
              <a:spcAft>
                <a:spcPts val="0"/>
              </a:spcAft>
              <a:buSzPts val="1800"/>
              <a:buChar char="●"/>
            </a:pPr>
            <a:r>
              <a:rPr lang="en"/>
              <a:t>Step 7 shows that the control signal/action can activate the action of opening the breakers, which would then simulate what happened in the Ukrainian attack (this was the primary mission of the attackers).</a:t>
            </a:r>
            <a:endParaRPr/>
          </a:p>
        </p:txBody>
      </p:sp>
      <p:pic>
        <p:nvPicPr>
          <p:cNvPr id="127" name="Google Shape;127;p24"/>
          <p:cNvPicPr preferRelativeResize="0"/>
          <p:nvPr/>
        </p:nvPicPr>
        <p:blipFill>
          <a:blip r:embed="rId3">
            <a:alphaModFix/>
          </a:blip>
          <a:stretch>
            <a:fillRect/>
          </a:stretch>
        </p:blipFill>
        <p:spPr>
          <a:xfrm>
            <a:off x="311700" y="3663988"/>
            <a:ext cx="8039100" cy="904875"/>
          </a:xfrm>
          <a:prstGeom prst="rect">
            <a:avLst/>
          </a:prstGeom>
          <a:noFill/>
          <a:ln>
            <a:noFill/>
          </a:ln>
        </p:spPr>
      </p:pic>
      <p:sp>
        <p:nvSpPr>
          <p:cNvPr id="128" name="Google Shape;128;p24"/>
          <p:cNvSpPr txBox="1"/>
          <p:nvPr/>
        </p:nvSpPr>
        <p:spPr>
          <a:xfrm>
            <a:off x="590025" y="4746875"/>
            <a:ext cx="763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Screenshot from https://ieeexplore.ieee.org/document/6032699</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Tyler - Work</a:t>
            </a:r>
            <a:endParaRPr/>
          </a:p>
        </p:txBody>
      </p:sp>
      <p:pic>
        <p:nvPicPr>
          <p:cNvPr id="134" name="Google Shape;134;p25"/>
          <p:cNvPicPr preferRelativeResize="0"/>
          <p:nvPr/>
        </p:nvPicPr>
        <p:blipFill>
          <a:blip r:embed="rId3">
            <a:alphaModFix/>
          </a:blip>
          <a:stretch>
            <a:fillRect/>
          </a:stretch>
        </p:blipFill>
        <p:spPr>
          <a:xfrm>
            <a:off x="2081101" y="904087"/>
            <a:ext cx="4981800" cy="3335326"/>
          </a:xfrm>
          <a:prstGeom prst="rect">
            <a:avLst/>
          </a:prstGeom>
          <a:noFill/>
          <a:ln>
            <a:noFill/>
          </a:ln>
        </p:spPr>
      </p:pic>
      <p:sp>
        <p:nvSpPr>
          <p:cNvPr id="135" name="Google Shape;135;p25"/>
          <p:cNvSpPr txBox="1"/>
          <p:nvPr/>
        </p:nvSpPr>
        <p:spPr>
          <a:xfrm>
            <a:off x="862425" y="4127700"/>
            <a:ext cx="7629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Screenshot from https://nsarchive.gwu.edu/sites/default/files/documents/3891751/SANS-and-Electricity-Information-Sharing-and.pdf</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Tyler - Work</a:t>
            </a:r>
            <a:endParaRPr/>
          </a:p>
        </p:txBody>
      </p:sp>
      <p:sp>
        <p:nvSpPr>
          <p:cNvPr id="141" name="Google Shape;14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Finally, talked with Zach about how we can make the frontend show more of the scope and impacts of the attacks and we came up with the ideas of doing risk assessments and creating attack trees.</a:t>
            </a:r>
            <a:endParaRPr/>
          </a:p>
        </p:txBody>
      </p:sp>
      <p:pic>
        <p:nvPicPr>
          <p:cNvPr id="142" name="Google Shape;142;p26"/>
          <p:cNvPicPr preferRelativeResize="0"/>
          <p:nvPr/>
        </p:nvPicPr>
        <p:blipFill>
          <a:blip r:embed="rId3">
            <a:alphaModFix/>
          </a:blip>
          <a:stretch>
            <a:fillRect/>
          </a:stretch>
        </p:blipFill>
        <p:spPr>
          <a:xfrm>
            <a:off x="1" y="2120125"/>
            <a:ext cx="4260299" cy="2523905"/>
          </a:xfrm>
          <a:prstGeom prst="rect">
            <a:avLst/>
          </a:prstGeom>
          <a:noFill/>
          <a:ln>
            <a:noFill/>
          </a:ln>
        </p:spPr>
      </p:pic>
      <p:pic>
        <p:nvPicPr>
          <p:cNvPr id="143" name="Google Shape;143;p26"/>
          <p:cNvPicPr preferRelativeResize="0"/>
          <p:nvPr/>
        </p:nvPicPr>
        <p:blipFill>
          <a:blip r:embed="rId4">
            <a:alphaModFix/>
          </a:blip>
          <a:stretch>
            <a:fillRect/>
          </a:stretch>
        </p:blipFill>
        <p:spPr>
          <a:xfrm>
            <a:off x="4260300" y="2120125"/>
            <a:ext cx="4883699" cy="14811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Zach - Work 	</a:t>
            </a:r>
            <a:endParaRPr/>
          </a:p>
        </p:txBody>
      </p:sp>
      <p:sp>
        <p:nvSpPr>
          <p:cNvPr id="149" name="Google Shape;149;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Worked with Tyler and Tommy on what different common attacks/malfunctions for a grid would look like.  </a:t>
            </a:r>
            <a:endParaRPr/>
          </a:p>
        </p:txBody>
      </p:sp>
      <p:pic>
        <p:nvPicPr>
          <p:cNvPr id="150" name="Google Shape;150;p27"/>
          <p:cNvPicPr preferRelativeResize="0"/>
          <p:nvPr/>
        </p:nvPicPr>
        <p:blipFill>
          <a:blip r:embed="rId3">
            <a:alphaModFix/>
          </a:blip>
          <a:stretch>
            <a:fillRect/>
          </a:stretch>
        </p:blipFill>
        <p:spPr>
          <a:xfrm>
            <a:off x="5652650" y="2281138"/>
            <a:ext cx="2514600" cy="1743075"/>
          </a:xfrm>
          <a:prstGeom prst="rect">
            <a:avLst/>
          </a:prstGeom>
          <a:noFill/>
          <a:ln>
            <a:noFill/>
          </a:ln>
        </p:spPr>
      </p:pic>
      <p:pic>
        <p:nvPicPr>
          <p:cNvPr id="151" name="Google Shape;151;p27"/>
          <p:cNvPicPr preferRelativeResize="0"/>
          <p:nvPr/>
        </p:nvPicPr>
        <p:blipFill>
          <a:blip r:embed="rId4">
            <a:alphaModFix/>
          </a:blip>
          <a:stretch>
            <a:fillRect/>
          </a:stretch>
        </p:blipFill>
        <p:spPr>
          <a:xfrm>
            <a:off x="311697" y="1956850"/>
            <a:ext cx="1410075" cy="2834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Zach - Work </a:t>
            </a:r>
            <a:endParaRPr/>
          </a:p>
        </p:txBody>
      </p:sp>
      <p:sp>
        <p:nvSpPr>
          <p:cNvPr id="157" name="Google Shape;157;p28"/>
          <p:cNvSpPr txBox="1"/>
          <p:nvPr>
            <p:ph idx="1" type="body"/>
          </p:nvPr>
        </p:nvSpPr>
        <p:spPr>
          <a:xfrm>
            <a:off x="311700" y="1152475"/>
            <a:ext cx="86511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Helped Tommy try to figure out an import error with DSS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DSS was getting confused because of another file named DSS.py</a:t>
            </a:r>
            <a:endParaRPr/>
          </a:p>
          <a:p>
            <a:pPr indent="-334327" lvl="0" marL="457200" rtl="0" algn="l">
              <a:spcBef>
                <a:spcPts val="1200"/>
              </a:spcBef>
              <a:spcAft>
                <a:spcPts val="0"/>
              </a:spcAft>
              <a:buSzPct val="100000"/>
              <a:buChar char="-"/>
            </a:pPr>
            <a:r>
              <a:rPr lang="en"/>
              <a:t>Continued with assisting Tommy resolve errors </a:t>
            </a:r>
            <a:endParaRPr/>
          </a:p>
          <a:p>
            <a:pPr indent="-334327" lvl="0" marL="457200" rtl="0" algn="l">
              <a:spcBef>
                <a:spcPts val="0"/>
              </a:spcBef>
              <a:spcAft>
                <a:spcPts val="0"/>
              </a:spcAft>
              <a:buSzPct val="100000"/>
              <a:buChar char="-"/>
            </a:pPr>
            <a:r>
              <a:rPr lang="en"/>
              <a:t>The documentation is garbage for Python version of DSS compared to the COM version 											</a:t>
            </a:r>
            <a:r>
              <a:rPr lang="en" u="sng">
                <a:solidFill>
                  <a:schemeClr val="hlink"/>
                </a:solidFill>
                <a:hlinkClick r:id="rId3"/>
              </a:rPr>
              <a:t>Link</a:t>
            </a:r>
            <a:r>
              <a:rPr lang="en"/>
              <a:t> correct api for PyDSS</a:t>
            </a:r>
            <a:endParaRPr/>
          </a:p>
          <a:p>
            <a:pPr indent="0" lvl="0" marL="0" rtl="0" algn="l">
              <a:spcBef>
                <a:spcPts val="1200"/>
              </a:spcBef>
              <a:spcAft>
                <a:spcPts val="0"/>
              </a:spcAft>
              <a:buNone/>
            </a:pPr>
            <a:r>
              <a:rPr lang="en"/>
              <a:t> </a:t>
            </a:r>
            <a:endParaRPr/>
          </a:p>
          <a:p>
            <a:pPr indent="0" lvl="0" marL="0" rtl="0" algn="l">
              <a:spcBef>
                <a:spcPts val="1200"/>
              </a:spcBef>
              <a:spcAft>
                <a:spcPts val="1200"/>
              </a:spcAft>
              <a:buNone/>
            </a:pPr>
            <a:r>
              <a:t/>
            </a:r>
            <a:endParaRPr/>
          </a:p>
        </p:txBody>
      </p:sp>
      <p:pic>
        <p:nvPicPr>
          <p:cNvPr id="158" name="Google Shape;158;p28"/>
          <p:cNvPicPr preferRelativeResize="0"/>
          <p:nvPr/>
        </p:nvPicPr>
        <p:blipFill>
          <a:blip r:embed="rId4">
            <a:alphaModFix/>
          </a:blip>
          <a:stretch>
            <a:fillRect/>
          </a:stretch>
        </p:blipFill>
        <p:spPr>
          <a:xfrm>
            <a:off x="191275" y="1569600"/>
            <a:ext cx="8832300" cy="799950"/>
          </a:xfrm>
          <a:prstGeom prst="rect">
            <a:avLst/>
          </a:prstGeom>
          <a:noFill/>
          <a:ln>
            <a:noFill/>
          </a:ln>
        </p:spPr>
      </p:pic>
      <p:pic>
        <p:nvPicPr>
          <p:cNvPr id="159" name="Google Shape;159;p28"/>
          <p:cNvPicPr preferRelativeResize="0"/>
          <p:nvPr/>
        </p:nvPicPr>
        <p:blipFill>
          <a:blip r:embed="rId5">
            <a:alphaModFix/>
          </a:blip>
          <a:stretch>
            <a:fillRect/>
          </a:stretch>
        </p:blipFill>
        <p:spPr>
          <a:xfrm>
            <a:off x="1680885" y="3311100"/>
            <a:ext cx="4480991" cy="1770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Zach - Future </a:t>
            </a:r>
            <a:endParaRPr/>
          </a:p>
        </p:txBody>
      </p:sp>
      <p:sp>
        <p:nvSpPr>
          <p:cNvPr id="165" name="Google Shape;16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HELICS has examples of presetup grids w/ EVs, etc </a:t>
            </a:r>
            <a:endParaRPr/>
          </a:p>
          <a:p>
            <a:pPr indent="0" lvl="0" marL="0" rtl="0" algn="l">
              <a:spcBef>
                <a:spcPts val="1200"/>
              </a:spcBef>
              <a:spcAft>
                <a:spcPts val="0"/>
              </a:spcAft>
              <a:buNone/>
            </a:pPr>
            <a:r>
              <a:rPr lang="en"/>
              <a:t>Kaya, Tyler, and I are gonna work on setting one up to start experimenting with simulating attacks and malfunctions</a:t>
            </a:r>
            <a:endParaRPr/>
          </a:p>
          <a:p>
            <a:pPr indent="0" lvl="0" marL="0" rtl="0" algn="l">
              <a:spcBef>
                <a:spcPts val="1200"/>
              </a:spcBef>
              <a:spcAft>
                <a:spcPts val="0"/>
              </a:spcAft>
              <a:buNone/>
            </a:pPr>
            <a:r>
              <a:rPr lang="en" u="sng">
                <a:solidFill>
                  <a:schemeClr val="hlink"/>
                </a:solidFill>
                <a:hlinkClick r:id="rId3"/>
              </a:rPr>
              <a:t>https://github.com/GMLC-TDC/HELICS-Examples/tree/main/user_guide_examples/misc/gridlabd_example_1</a:t>
            </a:r>
            <a:r>
              <a:rPr lang="en"/>
              <a:t> </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71" name="Google Shape;171;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Worked with Kaya on the advance example with three federates</a:t>
            </a:r>
            <a:endParaRPr/>
          </a:p>
          <a:p>
            <a:pPr indent="-342900" lvl="0" marL="457200" rtl="0" algn="l">
              <a:spcBef>
                <a:spcPts val="0"/>
              </a:spcBef>
              <a:spcAft>
                <a:spcPts val="0"/>
              </a:spcAft>
              <a:buSzPts val="1800"/>
              <a:buChar char="●"/>
            </a:pPr>
            <a:r>
              <a:rPr lang="en"/>
              <a:t>Encountered a “duplicate </a:t>
            </a:r>
            <a:r>
              <a:rPr lang="en"/>
              <a:t>broker</a:t>
            </a:r>
            <a:r>
              <a:rPr lang="en"/>
              <a:t> name” error that went away when re-running the program</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Although it went away, what is this error?</a:t>
            </a:r>
            <a:endParaRPr/>
          </a:p>
          <a:p>
            <a:pPr indent="-342900" lvl="0" marL="457200" rtl="0" algn="l">
              <a:spcBef>
                <a:spcPts val="0"/>
              </a:spcBef>
              <a:spcAft>
                <a:spcPts val="0"/>
              </a:spcAft>
              <a:buSzPts val="1800"/>
              <a:buChar char="●"/>
            </a:pPr>
            <a:r>
              <a:rPr lang="en"/>
              <a:t>Ran into another error in plotting the outputs.</a:t>
            </a:r>
            <a:endParaRPr/>
          </a:p>
          <a:p>
            <a:pPr indent="0" lvl="0" marL="0" rtl="0" algn="l">
              <a:spcBef>
                <a:spcPts val="1200"/>
              </a:spcBef>
              <a:spcAft>
                <a:spcPts val="1200"/>
              </a:spcAft>
              <a:buNone/>
            </a:pPr>
            <a:r>
              <a:t/>
            </a:r>
            <a:endParaRPr/>
          </a:p>
        </p:txBody>
      </p:sp>
      <p:pic>
        <p:nvPicPr>
          <p:cNvPr id="172" name="Google Shape;172;p30"/>
          <p:cNvPicPr preferRelativeResize="0"/>
          <p:nvPr/>
        </p:nvPicPr>
        <p:blipFill>
          <a:blip r:embed="rId3">
            <a:alphaModFix/>
          </a:blip>
          <a:stretch>
            <a:fillRect/>
          </a:stretch>
        </p:blipFill>
        <p:spPr>
          <a:xfrm>
            <a:off x="597925" y="2179075"/>
            <a:ext cx="7948150" cy="466575"/>
          </a:xfrm>
          <a:prstGeom prst="rect">
            <a:avLst/>
          </a:prstGeom>
          <a:noFill/>
          <a:ln>
            <a:noFill/>
          </a:ln>
        </p:spPr>
      </p:pic>
      <p:pic>
        <p:nvPicPr>
          <p:cNvPr id="173" name="Google Shape;173;p30"/>
          <p:cNvPicPr preferRelativeResize="0"/>
          <p:nvPr/>
        </p:nvPicPr>
        <p:blipFill>
          <a:blip r:embed="rId4">
            <a:alphaModFix/>
          </a:blip>
          <a:stretch>
            <a:fillRect/>
          </a:stretch>
        </p:blipFill>
        <p:spPr>
          <a:xfrm>
            <a:off x="1480400" y="3479550"/>
            <a:ext cx="6183200" cy="1254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79" name="Google Shape;17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Was able to fix this error by storing the SOC battery data in a pub, where as the example code was trying to store it as a sub.</a:t>
            </a:r>
            <a:endParaRPr/>
          </a:p>
          <a:p>
            <a:pPr indent="-342900" lvl="0" marL="457200" rtl="0" algn="l">
              <a:spcBef>
                <a:spcPts val="0"/>
              </a:spcBef>
              <a:spcAft>
                <a:spcPts val="0"/>
              </a:spcAft>
              <a:buSzPts val="1800"/>
              <a:buChar char="●"/>
            </a:pPr>
            <a:r>
              <a:rPr lang="en"/>
              <a:t>Before: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Fixed:</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80" name="Google Shape;180;p31"/>
          <p:cNvPicPr preferRelativeResize="0"/>
          <p:nvPr/>
        </p:nvPicPr>
        <p:blipFill>
          <a:blip r:embed="rId3">
            <a:alphaModFix/>
          </a:blip>
          <a:stretch>
            <a:fillRect/>
          </a:stretch>
        </p:blipFill>
        <p:spPr>
          <a:xfrm>
            <a:off x="311699" y="2087050"/>
            <a:ext cx="3287275" cy="1075650"/>
          </a:xfrm>
          <a:prstGeom prst="rect">
            <a:avLst/>
          </a:prstGeom>
          <a:noFill/>
          <a:ln>
            <a:noFill/>
          </a:ln>
        </p:spPr>
      </p:pic>
      <p:pic>
        <p:nvPicPr>
          <p:cNvPr id="181" name="Google Shape;181;p31"/>
          <p:cNvPicPr preferRelativeResize="0"/>
          <p:nvPr/>
        </p:nvPicPr>
        <p:blipFill>
          <a:blip r:embed="rId4">
            <a:alphaModFix/>
          </a:blip>
          <a:stretch>
            <a:fillRect/>
          </a:stretch>
        </p:blipFill>
        <p:spPr>
          <a:xfrm>
            <a:off x="311700" y="3407950"/>
            <a:ext cx="3287275" cy="11609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Week 2 </a:t>
            </a:r>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87" name="Google Shape;187;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Got output graphs of simulation with a </a:t>
            </a:r>
            <a:r>
              <a:rPr lang="en"/>
              <a:t>battery</a:t>
            </a:r>
            <a:r>
              <a:rPr lang="en"/>
              <a:t>, charger, and controller (system contains 5 EVs)</a:t>
            </a:r>
            <a:endParaRPr/>
          </a:p>
          <a:p>
            <a:pPr indent="0" lvl="0" marL="0" rtl="0" algn="l">
              <a:spcBef>
                <a:spcPts val="1200"/>
              </a:spcBef>
              <a:spcAft>
                <a:spcPts val="1200"/>
              </a:spcAft>
              <a:buNone/>
            </a:pPr>
            <a:r>
              <a:t/>
            </a:r>
            <a:endParaRPr/>
          </a:p>
        </p:txBody>
      </p:sp>
      <p:pic>
        <p:nvPicPr>
          <p:cNvPr id="188" name="Google Shape;188;p32"/>
          <p:cNvPicPr preferRelativeResize="0"/>
          <p:nvPr/>
        </p:nvPicPr>
        <p:blipFill>
          <a:blip r:embed="rId3">
            <a:alphaModFix/>
          </a:blip>
          <a:stretch>
            <a:fillRect/>
          </a:stretch>
        </p:blipFill>
        <p:spPr>
          <a:xfrm>
            <a:off x="311700" y="1859019"/>
            <a:ext cx="2758150" cy="2082575"/>
          </a:xfrm>
          <a:prstGeom prst="rect">
            <a:avLst/>
          </a:prstGeom>
          <a:noFill/>
          <a:ln>
            <a:noFill/>
          </a:ln>
        </p:spPr>
      </p:pic>
      <p:pic>
        <p:nvPicPr>
          <p:cNvPr id="189" name="Google Shape;189;p32"/>
          <p:cNvPicPr preferRelativeResize="0"/>
          <p:nvPr/>
        </p:nvPicPr>
        <p:blipFill>
          <a:blip r:embed="rId4">
            <a:alphaModFix/>
          </a:blip>
          <a:stretch>
            <a:fillRect/>
          </a:stretch>
        </p:blipFill>
        <p:spPr>
          <a:xfrm>
            <a:off x="3180475" y="1859024"/>
            <a:ext cx="2783048" cy="2082575"/>
          </a:xfrm>
          <a:prstGeom prst="rect">
            <a:avLst/>
          </a:prstGeom>
          <a:noFill/>
          <a:ln>
            <a:noFill/>
          </a:ln>
        </p:spPr>
      </p:pic>
      <p:pic>
        <p:nvPicPr>
          <p:cNvPr id="190" name="Google Shape;190;p32"/>
          <p:cNvPicPr preferRelativeResize="0"/>
          <p:nvPr/>
        </p:nvPicPr>
        <p:blipFill>
          <a:blip r:embed="rId5">
            <a:alphaModFix/>
          </a:blip>
          <a:stretch>
            <a:fillRect/>
          </a:stretch>
        </p:blipFill>
        <p:spPr>
          <a:xfrm>
            <a:off x="6074149" y="1859024"/>
            <a:ext cx="2765842" cy="20825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96" name="Google Shape;196;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continue exploring the advanced Helics example and explore different charger configurations and different numbers of EVs with different charging ports.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Tommy-Work</a:t>
            </a:r>
            <a:endParaRPr/>
          </a:p>
        </p:txBody>
      </p:sp>
      <p:sp>
        <p:nvSpPr>
          <p:cNvPr id="202" name="Google Shape;202;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Worked with </a:t>
            </a:r>
            <a:r>
              <a:rPr lang="en"/>
              <a:t>attack team to discuss the physical attacks on the grid and what outcomes we would see</a:t>
            </a:r>
            <a:endParaRPr/>
          </a:p>
          <a:p>
            <a:pPr indent="-317500" lvl="1" marL="914400" rtl="0" algn="l">
              <a:spcBef>
                <a:spcPts val="0"/>
              </a:spcBef>
              <a:spcAft>
                <a:spcPts val="0"/>
              </a:spcAft>
              <a:buSzPts val="1400"/>
              <a:buChar char="○"/>
            </a:pPr>
            <a:r>
              <a:rPr lang="en"/>
              <a:t>Generator Attack</a:t>
            </a:r>
            <a:endParaRPr/>
          </a:p>
          <a:p>
            <a:pPr indent="-317500" lvl="1" marL="914400" rtl="0" algn="l">
              <a:spcBef>
                <a:spcPts val="0"/>
              </a:spcBef>
              <a:spcAft>
                <a:spcPts val="0"/>
              </a:spcAft>
              <a:buSzPts val="1400"/>
              <a:buChar char="○"/>
            </a:pPr>
            <a:r>
              <a:rPr lang="en"/>
              <a:t>Switch manipulation</a:t>
            </a:r>
            <a:endParaRPr/>
          </a:p>
          <a:p>
            <a:pPr indent="-317500" lvl="1" marL="914400" rtl="0" algn="l">
              <a:spcBef>
                <a:spcPts val="0"/>
              </a:spcBef>
              <a:spcAft>
                <a:spcPts val="0"/>
              </a:spcAft>
              <a:buSzPts val="1400"/>
              <a:buChar char="○"/>
            </a:pPr>
            <a:r>
              <a:rPr lang="en"/>
              <a:t>Frequency imbalances</a:t>
            </a:r>
            <a:endParaRPr/>
          </a:p>
          <a:p>
            <a:pPr indent="-342900" lvl="0" marL="457200" rtl="0" algn="l">
              <a:spcBef>
                <a:spcPts val="0"/>
              </a:spcBef>
              <a:spcAft>
                <a:spcPts val="0"/>
              </a:spcAft>
              <a:buSzPts val="1800"/>
              <a:buChar char="●"/>
            </a:pPr>
            <a:r>
              <a:rPr lang="en"/>
              <a:t>Continued working on DSS-python and OpenDER collaboration</a:t>
            </a:r>
            <a:endParaRPr/>
          </a:p>
          <a:p>
            <a:pPr indent="-317500" lvl="1" marL="914400" rtl="0" algn="l">
              <a:spcBef>
                <a:spcPts val="0"/>
              </a:spcBef>
              <a:spcAft>
                <a:spcPts val="0"/>
              </a:spcAft>
              <a:buSzPts val="1400"/>
              <a:buChar char="○"/>
            </a:pPr>
            <a:r>
              <a:rPr lang="en"/>
              <a:t>Still having trouble having dss run properly</a:t>
            </a:r>
            <a:endParaRPr/>
          </a:p>
          <a:p>
            <a:pPr indent="-317500" lvl="1" marL="914400" rtl="0" algn="l">
              <a:spcBef>
                <a:spcPts val="0"/>
              </a:spcBef>
              <a:spcAft>
                <a:spcPts val="0"/>
              </a:spcAft>
              <a:buSzPts val="1400"/>
              <a:buChar char="○"/>
            </a:pPr>
            <a:r>
              <a:rPr lang="en"/>
              <a:t>DER works individually but can not get DSS to work so collaboration is not working currently</a:t>
            </a:r>
            <a:endParaRPr/>
          </a:p>
          <a:p>
            <a:pPr indent="0" lvl="0" marL="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Tommy Work</a:t>
            </a:r>
            <a:endParaRPr/>
          </a:p>
        </p:txBody>
      </p:sp>
      <p:sp>
        <p:nvSpPr>
          <p:cNvPr id="208" name="Google Shape;208;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Worked with Zach in resolving DSS errors and try to get it to work</a:t>
            </a:r>
            <a:endParaRPr/>
          </a:p>
          <a:p>
            <a:pPr indent="-317500" lvl="1" marL="914400" rtl="0" algn="l">
              <a:spcBef>
                <a:spcPts val="0"/>
              </a:spcBef>
              <a:spcAft>
                <a:spcPts val="0"/>
              </a:spcAft>
              <a:buSzPts val="1400"/>
              <a:buChar char="○"/>
            </a:pPr>
            <a:r>
              <a:rPr lang="en"/>
              <a:t>Found out was using wrong codes(Zach helped me find correct documentation)</a:t>
            </a:r>
            <a:endParaRPr/>
          </a:p>
          <a:p>
            <a:pPr indent="-317500" lvl="2" marL="1371600" rtl="0" algn="l">
              <a:spcBef>
                <a:spcPts val="0"/>
              </a:spcBef>
              <a:spcAft>
                <a:spcPts val="0"/>
              </a:spcAft>
              <a:buSzPts val="1400"/>
              <a:buChar char="■"/>
            </a:pPr>
            <a:r>
              <a:rPr lang="en" u="sng">
                <a:solidFill>
                  <a:schemeClr val="accent5"/>
                </a:solidFill>
                <a:hlinkClick r:id="rId3">
                  <a:extLst>
                    <a:ext uri="{A12FA001-AC4F-418D-AE19-62706E023703}">
                      <ahyp:hlinkClr val="tx"/>
                    </a:ext>
                  </a:extLst>
                </a:hlinkClick>
              </a:rPr>
              <a:t>https://dss-extensions.org/python_apis.html</a:t>
            </a:r>
            <a:r>
              <a:rPr lang="en"/>
              <a:t> </a:t>
            </a:r>
            <a:endParaRPr/>
          </a:p>
          <a:p>
            <a:pPr indent="-317500" lvl="1" marL="914400" rtl="0" algn="l">
              <a:spcBef>
                <a:spcPts val="0"/>
              </a:spcBef>
              <a:spcAft>
                <a:spcPts val="0"/>
              </a:spcAft>
              <a:buSzPts val="1400"/>
              <a:buChar char="○"/>
            </a:pPr>
            <a:r>
              <a:rPr lang="en"/>
              <a:t>Tested and made sure programs were properly downloaded</a:t>
            </a:r>
            <a:endParaRPr/>
          </a:p>
          <a:p>
            <a:pPr indent="-317500" lvl="1" marL="914400" rtl="0" algn="l">
              <a:spcBef>
                <a:spcPts val="0"/>
              </a:spcBef>
              <a:spcAft>
                <a:spcPts val="0"/>
              </a:spcAft>
              <a:buSzPts val="1400"/>
              <a:buChar char="○"/>
            </a:pPr>
            <a:r>
              <a:rPr lang="en"/>
              <a:t>Came to conclusion that minor errors in my written code are causing issues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Next Week's Plan</a:t>
            </a:r>
            <a:endParaRPr/>
          </a:p>
          <a:p>
            <a:pPr indent="-342900" lvl="0" marL="457200" rtl="0" algn="l">
              <a:spcBef>
                <a:spcPts val="1200"/>
              </a:spcBef>
              <a:spcAft>
                <a:spcPts val="0"/>
              </a:spcAft>
              <a:buSzPts val="1800"/>
              <a:buChar char="●"/>
            </a:pPr>
            <a:r>
              <a:rPr lang="en"/>
              <a:t>Work with Zach to get more in depth understanding of the coding side of DSS and come to next meeting with a working model of a DSS grid with DER BESS capabilities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a:t>
            </a:r>
            <a:r>
              <a:rPr lang="en"/>
              <a:t>Week's</a:t>
            </a:r>
            <a:r>
              <a:rPr lang="en"/>
              <a:t> Plan</a:t>
            </a:r>
            <a:endParaRPr/>
          </a:p>
        </p:txBody>
      </p:sp>
      <p:sp>
        <p:nvSpPr>
          <p:cNvPr id="214" name="Google Shape;214;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Mini milestone by end of February: end-to-end working system with data transfer between transmission, distribution, Helics</a:t>
            </a:r>
            <a:endParaRPr/>
          </a:p>
          <a:p>
            <a:pPr indent="-317500" lvl="1" marL="914400" rtl="0" algn="l">
              <a:spcBef>
                <a:spcPts val="0"/>
              </a:spcBef>
              <a:spcAft>
                <a:spcPts val="0"/>
              </a:spcAft>
              <a:buSzPts val="1400"/>
              <a:buChar char="○"/>
            </a:pPr>
            <a:r>
              <a:rPr lang="en"/>
              <a:t>Exchanging voltage and current via Helics</a:t>
            </a:r>
            <a:endParaRPr/>
          </a:p>
          <a:p>
            <a:pPr indent="-317500" lvl="1" marL="914400" rtl="0" algn="l">
              <a:spcBef>
                <a:spcPts val="0"/>
              </a:spcBef>
              <a:spcAft>
                <a:spcPts val="0"/>
              </a:spcAft>
              <a:buSzPts val="1400"/>
              <a:buChar char="○"/>
            </a:pPr>
            <a:r>
              <a:rPr lang="en"/>
              <a:t>Sante Fe connected to EV load in Helics</a:t>
            </a:r>
            <a:endParaRPr/>
          </a:p>
          <a:p>
            <a:pPr indent="0" lvl="0" marL="457200" rtl="0" algn="l">
              <a:spcBef>
                <a:spcPts val="120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Meeting Minutes</a:t>
            </a:r>
            <a:endParaRPr/>
          </a:p>
        </p:txBody>
      </p:sp>
      <p:sp>
        <p:nvSpPr>
          <p:cNvPr id="220" name="Google Shape;220;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Justin (4:30 - 4:42)</a:t>
            </a:r>
            <a:endParaRPr/>
          </a:p>
          <a:p>
            <a:pPr indent="-342900" lvl="0" marL="457200" rtl="0" algn="l">
              <a:spcBef>
                <a:spcPts val="0"/>
              </a:spcBef>
              <a:spcAft>
                <a:spcPts val="0"/>
              </a:spcAft>
              <a:buSzPts val="1800"/>
              <a:buChar char="●"/>
            </a:pPr>
            <a:r>
              <a:rPr lang="en"/>
              <a:t>Kaya (4:42-4:52)</a:t>
            </a:r>
            <a:endParaRPr/>
          </a:p>
          <a:p>
            <a:pPr indent="-342900" lvl="0" marL="457200" rtl="0" algn="l">
              <a:spcBef>
                <a:spcPts val="0"/>
              </a:spcBef>
              <a:spcAft>
                <a:spcPts val="0"/>
              </a:spcAft>
              <a:buSzPts val="1800"/>
              <a:buChar char="●"/>
            </a:pPr>
            <a:r>
              <a:rPr lang="en"/>
              <a:t>Matt (4:52-5:02)</a:t>
            </a:r>
            <a:endParaRPr/>
          </a:p>
          <a:p>
            <a:pPr indent="-342900" lvl="0" marL="457200" rtl="0" algn="l">
              <a:spcBef>
                <a:spcPts val="0"/>
              </a:spcBef>
              <a:spcAft>
                <a:spcPts val="0"/>
              </a:spcAft>
              <a:buSzPts val="1800"/>
              <a:buChar char="●"/>
            </a:pPr>
            <a:r>
              <a:rPr lang="en"/>
              <a:t>Tyler (5:02-5:12)</a:t>
            </a:r>
            <a:endParaRPr/>
          </a:p>
          <a:p>
            <a:pPr indent="-342900" lvl="0" marL="457200" rtl="0" algn="l">
              <a:spcBef>
                <a:spcPts val="0"/>
              </a:spcBef>
              <a:spcAft>
                <a:spcPts val="0"/>
              </a:spcAft>
              <a:buSzPts val="1800"/>
              <a:buChar char="●"/>
            </a:pPr>
            <a:r>
              <a:rPr lang="en"/>
              <a:t>Zach (5:12-5:18)</a:t>
            </a:r>
            <a:endParaRPr/>
          </a:p>
          <a:p>
            <a:pPr indent="-342900" lvl="0" marL="457200" rtl="0" algn="l">
              <a:spcBef>
                <a:spcPts val="0"/>
              </a:spcBef>
              <a:spcAft>
                <a:spcPts val="0"/>
              </a:spcAft>
              <a:buSzPts val="1800"/>
              <a:buChar char="●"/>
            </a:pPr>
            <a:r>
              <a:rPr lang="en"/>
              <a:t>Tommy (5:18-5:25)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Who are Present Today</a:t>
            </a:r>
            <a:endParaRPr/>
          </a:p>
        </p:txBody>
      </p:sp>
      <p:sp>
        <p:nvSpPr>
          <p:cNvPr id="67" name="Google Shape;67;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Matt, Justin, Kaya, Zach, Tommy, Tyler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Justin </a:t>
            </a:r>
            <a:r>
              <a:rPr lang="en"/>
              <a:t>- Work</a:t>
            </a:r>
            <a:endParaRPr/>
          </a:p>
        </p:txBody>
      </p:sp>
      <p:sp>
        <p:nvSpPr>
          <p:cNvPr id="73" name="Google Shape;73;p16"/>
          <p:cNvSpPr txBox="1"/>
          <p:nvPr>
            <p:ph idx="1" type="body"/>
          </p:nvPr>
        </p:nvSpPr>
        <p:spPr>
          <a:xfrm>
            <a:off x="311700" y="1152475"/>
            <a:ext cx="2998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Making Progress on the Docker stuff and HELICS</a:t>
            </a:r>
            <a:endParaRPr/>
          </a:p>
          <a:p>
            <a:pPr indent="-317500" lvl="1" marL="914400" rtl="0" algn="l">
              <a:spcBef>
                <a:spcPts val="0"/>
              </a:spcBef>
              <a:spcAft>
                <a:spcPts val="0"/>
              </a:spcAft>
              <a:buSzPts val="1400"/>
              <a:buChar char="○"/>
            </a:pPr>
            <a:r>
              <a:rPr lang="en"/>
              <a:t>Tons of questions when it comes to the port configuration</a:t>
            </a:r>
            <a:endParaRPr/>
          </a:p>
          <a:p>
            <a:pPr indent="0" lvl="0" marL="0" rtl="0" algn="l">
              <a:spcBef>
                <a:spcPts val="1200"/>
              </a:spcBef>
              <a:spcAft>
                <a:spcPts val="1200"/>
              </a:spcAft>
              <a:buNone/>
            </a:pPr>
            <a:r>
              <a:t/>
            </a:r>
            <a:endParaRPr/>
          </a:p>
        </p:txBody>
      </p:sp>
      <p:pic>
        <p:nvPicPr>
          <p:cNvPr id="74" name="Google Shape;74;p16"/>
          <p:cNvPicPr preferRelativeResize="0"/>
          <p:nvPr/>
        </p:nvPicPr>
        <p:blipFill>
          <a:blip r:embed="rId3">
            <a:alphaModFix/>
          </a:blip>
          <a:stretch>
            <a:fillRect/>
          </a:stretch>
        </p:blipFill>
        <p:spPr>
          <a:xfrm>
            <a:off x="3373000" y="721950"/>
            <a:ext cx="5771000" cy="44215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Justin - Work</a:t>
            </a:r>
            <a:endParaRPr/>
          </a:p>
        </p:txBody>
      </p:sp>
      <p:pic>
        <p:nvPicPr>
          <p:cNvPr id="80" name="Google Shape;80;p17"/>
          <p:cNvPicPr preferRelativeResize="0"/>
          <p:nvPr/>
        </p:nvPicPr>
        <p:blipFill>
          <a:blip r:embed="rId3">
            <a:alphaModFix/>
          </a:blip>
          <a:stretch>
            <a:fillRect/>
          </a:stretch>
        </p:blipFill>
        <p:spPr>
          <a:xfrm>
            <a:off x="389463" y="904225"/>
            <a:ext cx="8365074" cy="4323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Justin - Work</a:t>
            </a:r>
            <a:endParaRPr/>
          </a:p>
        </p:txBody>
      </p:sp>
      <p:pic>
        <p:nvPicPr>
          <p:cNvPr id="86" name="Google Shape;86;p18"/>
          <p:cNvPicPr preferRelativeResize="0"/>
          <p:nvPr/>
        </p:nvPicPr>
        <p:blipFill>
          <a:blip r:embed="rId3">
            <a:alphaModFix/>
          </a:blip>
          <a:stretch>
            <a:fillRect/>
          </a:stretch>
        </p:blipFill>
        <p:spPr>
          <a:xfrm>
            <a:off x="179900" y="1017725"/>
            <a:ext cx="3572457" cy="3820975"/>
          </a:xfrm>
          <a:prstGeom prst="rect">
            <a:avLst/>
          </a:prstGeom>
          <a:noFill/>
          <a:ln>
            <a:noFill/>
          </a:ln>
        </p:spPr>
      </p:pic>
      <p:pic>
        <p:nvPicPr>
          <p:cNvPr id="87" name="Google Shape;87;p18"/>
          <p:cNvPicPr preferRelativeResize="0"/>
          <p:nvPr/>
        </p:nvPicPr>
        <p:blipFill>
          <a:blip r:embed="rId4">
            <a:alphaModFix/>
          </a:blip>
          <a:stretch>
            <a:fillRect/>
          </a:stretch>
        </p:blipFill>
        <p:spPr>
          <a:xfrm>
            <a:off x="4946982" y="1017725"/>
            <a:ext cx="3885328"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Justin - Work</a:t>
            </a:r>
            <a:endParaRPr/>
          </a:p>
        </p:txBody>
      </p:sp>
      <p:sp>
        <p:nvSpPr>
          <p:cNvPr id="93" name="Google Shape;93;p19"/>
          <p:cNvSpPr txBox="1"/>
          <p:nvPr>
            <p:ph idx="1" type="body"/>
          </p:nvPr>
        </p:nvSpPr>
        <p:spPr>
          <a:xfrm>
            <a:off x="311700" y="1152475"/>
            <a:ext cx="8343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Whats Next?</a:t>
            </a:r>
            <a:endParaRPr/>
          </a:p>
          <a:p>
            <a:pPr indent="-317500" lvl="1" marL="914400" rtl="0" algn="l">
              <a:spcBef>
                <a:spcPts val="0"/>
              </a:spcBef>
              <a:spcAft>
                <a:spcPts val="0"/>
              </a:spcAft>
              <a:buSzPts val="1400"/>
              <a:buChar char="○"/>
            </a:pPr>
            <a:r>
              <a:rPr lang="en"/>
              <a:t>Meet with Professor Ravikumar in order to clarify how HELICS runs on the Dockers</a:t>
            </a:r>
            <a:endParaRPr/>
          </a:p>
          <a:p>
            <a:pPr indent="-317500" lvl="2" marL="1371600" rtl="0" algn="l">
              <a:spcBef>
                <a:spcPts val="0"/>
              </a:spcBef>
              <a:spcAft>
                <a:spcPts val="0"/>
              </a:spcAft>
              <a:buSzPts val="1400"/>
              <a:buChar char="■"/>
            </a:pPr>
            <a:r>
              <a:rPr lang="en"/>
              <a:t>Maybe get Rolf involved if needed</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a:t>
            </a:r>
            <a:r>
              <a:rPr lang="en"/>
              <a:t>Work</a:t>
            </a:r>
            <a:endParaRPr/>
          </a:p>
        </p:txBody>
      </p:sp>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Worked with Justin to continue figuring out getting Helics working with the Docker. Possibly a port problem?</a:t>
            </a:r>
            <a:endParaRPr/>
          </a:p>
          <a:p>
            <a:pPr indent="-342900" lvl="0" marL="457200" rtl="0" algn="l">
              <a:spcBef>
                <a:spcPts val="0"/>
              </a:spcBef>
              <a:spcAft>
                <a:spcPts val="0"/>
              </a:spcAft>
              <a:buSzPts val="1800"/>
              <a:buChar char="●"/>
            </a:pPr>
            <a:r>
              <a:rPr lang="en"/>
              <a:t>Worked with Matt regarding 3 federate examples. Helics advanced examples have some 3 federate examples. Ran into plotting issue, but Matt figured it out. Never finishes, but produces pictures.</a:t>
            </a:r>
            <a:endParaRPr/>
          </a:p>
          <a:p>
            <a:pPr indent="-342900" lvl="0" marL="457200" rtl="0" algn="l">
              <a:spcBef>
                <a:spcPts val="0"/>
              </a:spcBef>
              <a:spcAft>
                <a:spcPts val="0"/>
              </a:spcAft>
              <a:buSzPts val="1800"/>
              <a:buChar char="●"/>
            </a:pPr>
            <a:r>
              <a:rPr lang="en"/>
              <a:t>Ran the multi_computer example to verify Justin’s errors. It randomly works and randomly errors out. My error tends to be that it’ll just never finish and get stuck on a process.</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Work</a:t>
            </a:r>
            <a:endParaRPr/>
          </a:p>
        </p:txBody>
      </p:sp>
      <p:sp>
        <p:nvSpPr>
          <p:cNvPr id="105" name="Google Shape;10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Ran advanced example web version, but it gets stuck on some process. </a:t>
            </a:r>
            <a:endParaRPr/>
          </a:p>
          <a:p>
            <a:pPr indent="0" lvl="0" marL="0" rtl="0" algn="l">
              <a:spcBef>
                <a:spcPts val="1200"/>
              </a:spcBef>
              <a:spcAft>
                <a:spcPts val="1200"/>
              </a:spcAft>
              <a:buNone/>
            </a:pPr>
            <a:r>
              <a:t/>
            </a:r>
            <a:endParaRPr/>
          </a:p>
        </p:txBody>
      </p:sp>
      <p:pic>
        <p:nvPicPr>
          <p:cNvPr id="106" name="Google Shape;106;p21"/>
          <p:cNvPicPr preferRelativeResize="0"/>
          <p:nvPr/>
        </p:nvPicPr>
        <p:blipFill>
          <a:blip r:embed="rId3">
            <a:alphaModFix/>
          </a:blip>
          <a:stretch>
            <a:fillRect/>
          </a:stretch>
        </p:blipFill>
        <p:spPr>
          <a:xfrm>
            <a:off x="423296" y="1679171"/>
            <a:ext cx="3792025" cy="1333675"/>
          </a:xfrm>
          <a:prstGeom prst="rect">
            <a:avLst/>
          </a:prstGeom>
          <a:noFill/>
          <a:ln>
            <a:noFill/>
          </a:ln>
        </p:spPr>
      </p:pic>
      <p:pic>
        <p:nvPicPr>
          <p:cNvPr id="107" name="Google Shape;107;p21"/>
          <p:cNvPicPr preferRelativeResize="0"/>
          <p:nvPr/>
        </p:nvPicPr>
        <p:blipFill>
          <a:blip r:embed="rId4">
            <a:alphaModFix/>
          </a:blip>
          <a:stretch>
            <a:fillRect/>
          </a:stretch>
        </p:blipFill>
        <p:spPr>
          <a:xfrm>
            <a:off x="423300" y="2704801"/>
            <a:ext cx="7954026" cy="2307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